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8" r:id="rId6"/>
    <p:sldId id="272" r:id="rId7"/>
    <p:sldId id="269" r:id="rId8"/>
    <p:sldId id="282" r:id="rId9"/>
    <p:sldId id="273" r:id="rId10"/>
    <p:sldId id="279" r:id="rId11"/>
    <p:sldId id="278" r:id="rId12"/>
    <p:sldId id="285" r:id="rId13"/>
    <p:sldId id="287" r:id="rId14"/>
    <p:sldId id="286" r:id="rId15"/>
    <p:sldId id="283" r:id="rId16"/>
    <p:sldId id="275" r:id="rId17"/>
    <p:sldId id="271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50F"/>
    <a:srgbClr val="BD8C43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87966" autoAdjust="0"/>
  </p:normalViewPr>
  <p:slideViewPr>
    <p:cSldViewPr snapToGrid="0" showGuides="1">
      <p:cViewPr varScale="1">
        <p:scale>
          <a:sx n="113" d="100"/>
          <a:sy n="113" d="100"/>
        </p:scale>
        <p:origin x="156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Noise</a:t>
            </a:r>
            <a:r>
              <a:rPr lang="en-US" baseline="0" dirty="0"/>
              <a:t> Complaints by Borough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BROOKLYN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69A967D-E07C-4DF5-BD6D-ED7FA72E719C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9CA-472A-AD5F-D1BF884DF6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Sheet1!$B$3</c:f>
              <c:numCache>
                <c:formatCode>General</c:formatCode>
                <c:ptCount val="1"/>
                <c:pt idx="0">
                  <c:v>8.2799999999999994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3F-4008-8705-BBFAD6C25A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QUEENS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4EE4067-CEAD-40B4-9DA5-8594E52785B2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9CA-472A-AD5F-D1BF884DF6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Sheet1!$C$3</c:f>
              <c:numCache>
                <c:formatCode>General</c:formatCode>
                <c:ptCount val="1"/>
                <c:pt idx="0">
                  <c:v>7.94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3F-4008-8705-BBFAD6C25A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BF106C2-CC10-42E3-9C06-D269EA5AA49D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9CA-472A-AD5F-D1BF884DF6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Sheet1!$D$3</c:f>
              <c:numCache>
                <c:formatCode>General</c:formatCode>
                <c:ptCount val="1"/>
                <c:pt idx="0">
                  <c:v>10.039999999999999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3F-4008-8705-BBFAD6C25A0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BRONX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5094B7A-F9F3-481D-89BA-0BADD218D916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9CA-472A-AD5F-D1BF884DF6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Sheet1!$E$3</c:f>
              <c:numCache>
                <c:formatCode>General</c:formatCode>
                <c:ptCount val="1"/>
                <c:pt idx="0">
                  <c:v>12.59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3F-4008-8705-BBFAD6C25A0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STATEN_ISLAND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A52E883-2C36-4511-A6D4-5D015E495DFA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F3F-4008-8705-BBFAD6C25A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Sheet1!$F$3</c:f>
              <c:numCache>
                <c:formatCode>General</c:formatCode>
                <c:ptCount val="1"/>
                <c:pt idx="0">
                  <c:v>5.74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3F-4008-8705-BBFAD6C25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1083768"/>
        <c:axId val="631086968"/>
      </c:barChart>
      <c:catAx>
        <c:axId val="63108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6968"/>
        <c:crosses val="autoZero"/>
        <c:auto val="1"/>
        <c:lblAlgn val="ctr"/>
        <c:lblOffset val="100"/>
        <c:noMultiLvlLbl val="0"/>
      </c:catAx>
      <c:valAx>
        <c:axId val="63108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BROOKLYN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0738879-9A9A-48FC-AA2D-6AE2FEA7BDE1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EE9-4891-A9C3-8E808B1FA3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Sheet1!$B$4</c:f>
              <c:numCache>
                <c:formatCode>General</c:formatCode>
                <c:ptCount val="1"/>
                <c:pt idx="0">
                  <c:v>7.97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6FB-846A-2A74AF2B17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QUEENS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8124EFF-4E97-4247-B40C-424DC88128E7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EE9-4891-A9C3-8E808B1FA3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Sheet1!$C$4</c:f>
              <c:numCache>
                <c:formatCode>General</c:formatCode>
                <c:ptCount val="1"/>
                <c:pt idx="0">
                  <c:v>4.3099999999999996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6FB-846A-2A74AF2B17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BACD56B-5B33-400A-9D04-B0DC900AC130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EE9-4891-A9C3-8E808B1FA3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Sheet1!$D$4</c:f>
              <c:numCache>
                <c:formatCode>General</c:formatCode>
                <c:ptCount val="1"/>
                <c:pt idx="0">
                  <c:v>9.24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F8-46FB-846A-2A74AF2B17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BRONX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37067A9-74E1-44B3-B359-7824B004A143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EE9-4891-A9C3-8E808B1FA3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Sheet1!$E$4</c:f>
              <c:numCache>
                <c:formatCode>General</c:formatCode>
                <c:ptCount val="1"/>
                <c:pt idx="0">
                  <c:v>15.1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F8-46FB-846A-2A74AF2B17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STATEN_ISLAND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Sheet1!$F$4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F8-46FB-846A-2A74AF2B1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1083768"/>
        <c:axId val="631086968"/>
      </c:barChart>
      <c:catAx>
        <c:axId val="63108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6968"/>
        <c:crosses val="autoZero"/>
        <c:auto val="1"/>
        <c:lblAlgn val="ctr"/>
        <c:lblOffset val="100"/>
        <c:noMultiLvlLbl val="0"/>
      </c:catAx>
      <c:valAx>
        <c:axId val="63108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BROOKLYN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3DAD1BE-A380-4F2B-9417-4DCB14708879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6.18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5A-42E7-ACDF-C2A46C20C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QUEENS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D71CF40-0DF2-437F-B701-A005C37C8E89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Sheet1!$C$5</c:f>
              <c:numCache>
                <c:formatCode>General</c:formatCode>
                <c:ptCount val="1"/>
                <c:pt idx="0">
                  <c:v>8.7799999999999994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5A-42E7-ACDF-C2A46C20C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Sheet1!$D$5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5A-42E7-ACDF-C2A46C20C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BRONX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5.3%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Sheet1!$E$5</c:f>
              <c:numCache>
                <c:formatCode>General</c:formatCode>
                <c:ptCount val="1"/>
                <c:pt idx="0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45A-42E7-ACDF-C2A46C20C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STATEN_ISLAND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3.0%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Sheet1!$F$5</c:f>
              <c:numCache>
                <c:formatCode>General</c:formatCode>
                <c:ptCount val="1"/>
                <c:pt idx="0">
                  <c:v>2.99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5A-42E7-ACDF-C2A46C20C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1083768"/>
        <c:axId val="631086968"/>
      </c:barChart>
      <c:catAx>
        <c:axId val="63108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6968"/>
        <c:crosses val="autoZero"/>
        <c:auto val="1"/>
        <c:lblAlgn val="ctr"/>
        <c:lblOffset val="100"/>
        <c:noMultiLvlLbl val="0"/>
      </c:catAx>
      <c:valAx>
        <c:axId val="63108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15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71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16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Hospital distance: &lt; 0.5 miles 5 min walk</a:t>
            </a:r>
          </a:p>
          <a:p>
            <a:r>
              <a:rPr lang="en-US" dirty="0"/>
              <a:t>Park distance: &lt;1 mile 10 min walk</a:t>
            </a:r>
          </a:p>
          <a:p>
            <a:r>
              <a:rPr lang="en-US" dirty="0"/>
              <a:t>School distance: 0.5 miles 6 min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NYPD Complaints: not enough data and we would need to analyze</a:t>
            </a:r>
          </a:p>
          <a:p>
            <a:r>
              <a:rPr lang="en-US" dirty="0"/>
              <a:t>If you want absolute quiet you will need to up your price range to a high rise in Manhattan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3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Staten Island has a furthest distance from the city</a:t>
            </a:r>
          </a:p>
          <a:p>
            <a:r>
              <a:rPr lang="en-US" dirty="0"/>
              <a:t>Queens 7498 noise complaints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Manhattan 7400 noise complaints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Brooklyn 10,000 noise complaints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Queens No Access         5656</a:t>
            </a:r>
          </a:p>
          <a:p>
            <a:r>
              <a:rPr lang="en-US" dirty="0"/>
              <a:t>Queens Partial Access    2643</a:t>
            </a:r>
          </a:p>
          <a:p>
            <a:r>
              <a:rPr lang="en-US" dirty="0"/>
              <a:t>Brooklyn No Access         5511</a:t>
            </a:r>
          </a:p>
          <a:p>
            <a:r>
              <a:rPr lang="en-US" dirty="0"/>
              <a:t>Brooklyn Partial Access    1934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0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241" y="2195763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5" y="2590086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12/10/2019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Fairfield-University-BA505/final-project-fa2019-international-dt/blob/master/Client_map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zillow.com/homedetails/13240-Sanford-Ave-APT-3H-Flushing-NY-11355/2082496375_zpid/?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Fairfield-University-BA505/final-project-fa2019-international-dt/blob/master/Client_map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NYC Relocation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the “GHOSTBUSTERS311” </a:t>
            </a:r>
            <a:r>
              <a:rPr lang="en-US" sz="1200" dirty="0"/>
              <a:t>(tOny, Faris, Ani, Brian)</a:t>
            </a:r>
            <a:endParaRPr lang="en-US" dirty="0"/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80A95-5867-47C8-AC14-EB3917980611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interactive heatmap can overlay all your search  criteria: here is a demo!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807EE2-CBD8-46B5-BA60-1FF8E464EB0F}"/>
              </a:ext>
            </a:extLst>
          </p:cNvPr>
          <p:cNvSpPr txBox="1">
            <a:spLocks/>
          </p:cNvSpPr>
          <p:nvPr/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MAPPING IT ALL OUT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35239ED-8F21-4FE5-ABBB-F4FA6130B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5138" y="1003043"/>
            <a:ext cx="6172200" cy="4271822"/>
          </a:xfrm>
        </p:spPr>
      </p:pic>
    </p:spTree>
    <p:extLst>
      <p:ext uri="{BB962C8B-B14F-4D97-AF65-F5344CB8AC3E}">
        <p14:creationId xmlns:p14="http://schemas.microsoft.com/office/powerpoint/2010/main" val="360262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80A95-5867-47C8-AC14-EB3917980611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interactive heatmap can overlay all your search  criteria: here is a demo!</a:t>
            </a:r>
          </a:p>
        </p:txBody>
      </p:sp>
      <p:pic>
        <p:nvPicPr>
          <p:cNvPr id="9" name="Content Placeholder 8">
            <a:hlinkClick r:id="rId3"/>
            <a:extLst>
              <a:ext uri="{FF2B5EF4-FFF2-40B4-BE49-F238E27FC236}">
                <a16:creationId xmlns:a16="http://schemas.microsoft.com/office/drawing/2014/main" id="{B93BE851-9F56-4648-8F7C-71DC11C0D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18390" y="1179881"/>
            <a:ext cx="5884775" cy="39185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8807EE2-CBD8-46B5-BA60-1FF8E464EB0F}"/>
              </a:ext>
            </a:extLst>
          </p:cNvPr>
          <p:cNvSpPr txBox="1">
            <a:spLocks/>
          </p:cNvSpPr>
          <p:nvPr/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MAPPING IT ALL OUT</a:t>
            </a:r>
          </a:p>
        </p:txBody>
      </p:sp>
    </p:spTree>
    <p:extLst>
      <p:ext uri="{BB962C8B-B14F-4D97-AF65-F5344CB8AC3E}">
        <p14:creationId xmlns:p14="http://schemas.microsoft.com/office/powerpoint/2010/main" val="154424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reveal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365FF1-589F-4C74-B214-BD424FCE476E}"/>
              </a:ext>
            </a:extLst>
          </p:cNvPr>
          <p:cNvSpPr txBox="1">
            <a:spLocks/>
          </p:cNvSpPr>
          <p:nvPr/>
        </p:nvSpPr>
        <p:spPr>
          <a:xfrm>
            <a:off x="2291788" y="1307232"/>
            <a:ext cx="7900525" cy="76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is what we have for you!</a:t>
            </a:r>
          </a:p>
        </p:txBody>
      </p:sp>
    </p:spTree>
    <p:extLst>
      <p:ext uri="{BB962C8B-B14F-4D97-AF65-F5344CB8AC3E}">
        <p14:creationId xmlns:p14="http://schemas.microsoft.com/office/powerpoint/2010/main" val="140624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98217" y="847165"/>
            <a:ext cx="5601952" cy="503054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373" y="2568387"/>
            <a:ext cx="5011410" cy="1517651"/>
          </a:xfrm>
        </p:spPr>
        <p:txBody>
          <a:bodyPr/>
          <a:lstStyle/>
          <a:p>
            <a:r>
              <a:rPr lang="en-US" sz="4400" dirty="0">
                <a:hlinkClick r:id="rId4"/>
              </a:rPr>
              <a:t>Your new Condo!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r>
              <a:rPr lang="en-US" dirty="0"/>
              <a:t>13240 Sanford Ave APT 3H, Flushing, NY 11355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TRADITIONAL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69" y="3207024"/>
            <a:ext cx="3764365" cy="250466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dirty="0"/>
              <a:t>Price range</a:t>
            </a:r>
            <a:r>
              <a:rPr lang="en-US" dirty="0"/>
              <a:t>: $</a:t>
            </a:r>
            <a:r>
              <a:rPr lang="en-US" dirty="0">
                <a:solidFill>
                  <a:srgbClr val="00B050"/>
                </a:solidFill>
              </a:rPr>
              <a:t>700k</a:t>
            </a:r>
          </a:p>
          <a:p>
            <a:pPr algn="l"/>
            <a:r>
              <a:rPr lang="en-US" b="1" dirty="0"/>
              <a:t>Location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Queens</a:t>
            </a:r>
          </a:p>
          <a:p>
            <a:pPr algn="l"/>
            <a:r>
              <a:rPr lang="en-US" b="1" dirty="0"/>
              <a:t>House or Apartment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Condo</a:t>
            </a:r>
          </a:p>
          <a:p>
            <a:pPr algn="l"/>
            <a:r>
              <a:rPr lang="en-US" b="1" dirty="0"/>
              <a:t>Beds &amp; Baths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2bd and 1ba (min)</a:t>
            </a:r>
          </a:p>
          <a:p>
            <a:pPr algn="l"/>
            <a:r>
              <a:rPr lang="en-US" b="1" dirty="0"/>
              <a:t>Other needs</a:t>
            </a:r>
            <a:r>
              <a:rPr lang="en-US" dirty="0"/>
              <a:t>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Near a good schools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Near a park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Near emergency services (hospital)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Churches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3883819" y="2157491"/>
            <a:ext cx="4424362" cy="3318271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Non-Traditional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08181" y="3207024"/>
            <a:ext cx="3664509" cy="2504663"/>
          </a:xfrm>
        </p:spPr>
        <p:txBody>
          <a:bodyPr>
            <a:normAutofit lnSpcReduction="10000"/>
          </a:bodyPr>
          <a:lstStyle/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Quiet neighborhood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Reliable utilities (water &amp; heat)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Enough parking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Nice roads (not many potholes)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Safety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C000"/>
                </a:solidFill>
              </a:rPr>
              <a:t>Pedestrian accessibility </a:t>
            </a:r>
          </a:p>
          <a:p>
            <a:pPr lvl="1" algn="l"/>
            <a:endParaRPr lang="en-US" dirty="0">
              <a:solidFill>
                <a:srgbClr val="FF0000"/>
              </a:solidFill>
            </a:endParaRPr>
          </a:p>
          <a:p>
            <a:pPr algn="l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5E9-761B-46A6-8D12-96F23F911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2320" y="4928346"/>
            <a:ext cx="4533900" cy="416859"/>
          </a:xfrm>
        </p:spPr>
        <p:txBody>
          <a:bodyPr/>
          <a:lstStyle/>
          <a:p>
            <a:r>
              <a:rPr lang="en-US" dirty="0"/>
              <a:t>WWW.gHOSTBUSTERS311.COM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485962" y="1080656"/>
            <a:ext cx="5357886" cy="5625078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are you looking for?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Information Gathering</a:t>
            </a: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Criteria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Traditional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7"/>
            <a:ext cx="4074002" cy="3656175"/>
          </a:xfrm>
        </p:spPr>
        <p:txBody>
          <a:bodyPr/>
          <a:lstStyle/>
          <a:p>
            <a:pPr algn="l"/>
            <a:r>
              <a:rPr lang="en-US" sz="1600" b="1" dirty="0"/>
              <a:t>Price range</a:t>
            </a:r>
            <a:r>
              <a:rPr lang="en-US" sz="1600" dirty="0"/>
              <a:t>: $550k -$750k</a:t>
            </a:r>
          </a:p>
          <a:p>
            <a:pPr algn="l"/>
            <a:r>
              <a:rPr lang="en-US" b="1" dirty="0"/>
              <a:t>Location</a:t>
            </a:r>
            <a:r>
              <a:rPr lang="en-US" dirty="0"/>
              <a:t>: Any of the 5 boroughs in NYC</a:t>
            </a:r>
          </a:p>
          <a:p>
            <a:pPr algn="l"/>
            <a:r>
              <a:rPr lang="en-US" b="1" dirty="0"/>
              <a:t>House or Apartment</a:t>
            </a:r>
            <a:r>
              <a:rPr lang="en-US" sz="1600" dirty="0"/>
              <a:t>: either</a:t>
            </a:r>
          </a:p>
          <a:p>
            <a:pPr algn="l"/>
            <a:r>
              <a:rPr lang="en-US" b="1" dirty="0"/>
              <a:t>Beds &amp; Baths</a:t>
            </a:r>
            <a:r>
              <a:rPr lang="en-US" dirty="0"/>
              <a:t>: 2bd and 1ba (min)</a:t>
            </a:r>
          </a:p>
          <a:p>
            <a:pPr algn="l"/>
            <a:r>
              <a:rPr lang="en-US" sz="1600" b="1" dirty="0"/>
              <a:t>Other needs</a:t>
            </a:r>
            <a:r>
              <a:rPr lang="en-US" sz="1600" dirty="0"/>
              <a:t>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Near a good schools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Near a park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Near emergency services (hospital)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Churches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Non- Traditional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1AEE9BF-1B4F-4635-A23E-220ACBD2F9C8}"/>
              </a:ext>
            </a:extLst>
          </p:cNvPr>
          <p:cNvSpPr txBox="1">
            <a:spLocks/>
          </p:cNvSpPr>
          <p:nvPr/>
        </p:nvSpPr>
        <p:spPr>
          <a:xfrm>
            <a:off x="7140222" y="2223910"/>
            <a:ext cx="4921955" cy="24045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Quality Of Life: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Quiet neighborhood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Reliable utilities (water &amp; heat)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Nice roads (not many potholes)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Parking access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Safety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Pedestrian accessibility 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dirty="0"/>
          </a:p>
          <a:p>
            <a:pPr algn="l"/>
            <a:r>
              <a:rPr lang="en-US" b="1" dirty="0"/>
              <a:t>	</a:t>
            </a:r>
            <a:endParaRPr lang="en-US" dirty="0"/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5002959" cy="8636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311 </a:t>
            </a:r>
            <a:r>
              <a:rPr lang="en-US" sz="2400" dirty="0"/>
              <a:t>(</a:t>
            </a:r>
            <a:r>
              <a:rPr lang="en-US" sz="2800" dirty="0"/>
              <a:t>How</a:t>
            </a:r>
            <a:r>
              <a:rPr lang="en-US" sz="2400" dirty="0"/>
              <a:t> can we help?)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320800"/>
            <a:ext cx="4343400" cy="2489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What</a:t>
            </a:r>
            <a:r>
              <a:rPr lang="en-US" dirty="0"/>
              <a:t>: NYC 311’s mission is to provide the public with quick, easy access to all New York City government services and information while offering the best customer service.  </a:t>
            </a:r>
            <a:r>
              <a:rPr lang="en-US" dirty="0">
                <a:solidFill>
                  <a:srgbClr val="FF0000"/>
                </a:solidFill>
              </a:rPr>
              <a:t>NON-EMERGENCY HELP DESK</a:t>
            </a:r>
          </a:p>
          <a:p>
            <a:r>
              <a:rPr lang="en-US" b="1" dirty="0"/>
              <a:t>When</a:t>
            </a:r>
            <a:r>
              <a:rPr lang="en-US" dirty="0"/>
              <a:t>: 24/7/365</a:t>
            </a:r>
          </a:p>
          <a:p>
            <a:r>
              <a:rPr lang="en-US" b="1" dirty="0"/>
              <a:t>Who</a:t>
            </a:r>
            <a:r>
              <a:rPr lang="en-US" dirty="0"/>
              <a:t>: residents, businesses &amp; visitors to NYC</a:t>
            </a:r>
          </a:p>
          <a:p>
            <a:r>
              <a:rPr lang="en-US" b="1" dirty="0"/>
              <a:t>How</a:t>
            </a:r>
            <a:r>
              <a:rPr lang="en-US" dirty="0"/>
              <a:t>: Text, phone, online, other (Twitter, Skype)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5594157" y="1320800"/>
            <a:ext cx="6172200" cy="300894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A80A95-5867-47C8-AC14-EB3917980611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use the 311 data to help identify our client’s most ideal location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best fit?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2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does the data tell us about:  </a:t>
            </a:r>
            <a:r>
              <a:rPr lang="en-US" sz="3600" dirty="0">
                <a:solidFill>
                  <a:schemeClr val="accent2"/>
                </a:solidFill>
              </a:rPr>
              <a:t>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6489A7C-8BE1-414C-ACAC-4B509D56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938513"/>
              </p:ext>
            </p:extLst>
          </p:nvPr>
        </p:nvGraphicFramePr>
        <p:xfrm>
          <a:off x="515936" y="1505066"/>
          <a:ext cx="6545264" cy="359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13E60BB-179A-43EF-99CB-1850DD51CAD9}"/>
              </a:ext>
            </a:extLst>
          </p:cNvPr>
          <p:cNvGrpSpPr/>
          <p:nvPr/>
        </p:nvGrpSpPr>
        <p:grpSpPr>
          <a:xfrm>
            <a:off x="7377932" y="1351610"/>
            <a:ext cx="4566417" cy="3746828"/>
            <a:chOff x="7377932" y="1351610"/>
            <a:chExt cx="4566417" cy="440149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9A49E97-0E8D-45F3-99E2-F9D9AE796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932" y="1351610"/>
              <a:ext cx="4566417" cy="440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4C40E3-87EA-4693-B4E6-1C75D99344BC}"/>
                </a:ext>
              </a:extLst>
            </p:cNvPr>
            <p:cNvSpPr/>
            <p:nvPr/>
          </p:nvSpPr>
          <p:spPr>
            <a:xfrm>
              <a:off x="9114023" y="1771650"/>
              <a:ext cx="501650" cy="37347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9B550B-A51F-466E-99AA-3A2DB675B614}"/>
                </a:ext>
              </a:extLst>
            </p:cNvPr>
            <p:cNvSpPr/>
            <p:nvPr/>
          </p:nvSpPr>
          <p:spPr>
            <a:xfrm>
              <a:off x="8108950" y="1771650"/>
              <a:ext cx="501650" cy="37347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71C3FE-8F03-4DD9-B814-DCA1451BC37B}"/>
                </a:ext>
              </a:extLst>
            </p:cNvPr>
            <p:cNvSpPr/>
            <p:nvPr/>
          </p:nvSpPr>
          <p:spPr>
            <a:xfrm>
              <a:off x="10119096" y="3168650"/>
              <a:ext cx="501650" cy="2337740"/>
            </a:xfrm>
            <a:prstGeom prst="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F77082-BE29-4A48-B085-6016294BB359}"/>
                </a:ext>
              </a:extLst>
            </p:cNvPr>
            <p:cNvSpPr/>
            <p:nvPr/>
          </p:nvSpPr>
          <p:spPr>
            <a:xfrm>
              <a:off x="11112871" y="4343400"/>
              <a:ext cx="501650" cy="116299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A01AF-2E3B-4550-A238-C8CEC5E8087B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When compared to Brooklyn, Queens’ lower noise complaint percentage results in 3000 less occurrences  </a:t>
            </a: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does the data tell us about  </a:t>
            </a:r>
            <a:r>
              <a:rPr lang="en-US" sz="3600" dirty="0">
                <a:solidFill>
                  <a:schemeClr val="accent2"/>
                </a:solidFill>
              </a:rPr>
              <a:t>Utilities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489A7C-8BE1-414C-ACAC-4B509D56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94660"/>
              </p:ext>
            </p:extLst>
          </p:nvPr>
        </p:nvGraphicFramePr>
        <p:xfrm>
          <a:off x="1780967" y="1420777"/>
          <a:ext cx="8085276" cy="3833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3049A7A-9D3C-438D-A743-9E6E3B051916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Queens is hands down the best place for reliable heat and hot water</a:t>
            </a:r>
          </a:p>
        </p:txBody>
      </p:sp>
    </p:spTree>
    <p:extLst>
      <p:ext uri="{BB962C8B-B14F-4D97-AF65-F5344CB8AC3E}">
        <p14:creationId xmlns:p14="http://schemas.microsoft.com/office/powerpoint/2010/main" val="134471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does the data tell us about  </a:t>
            </a:r>
            <a:r>
              <a:rPr lang="en-US" sz="3600" dirty="0">
                <a:solidFill>
                  <a:schemeClr val="accent2"/>
                </a:solidFill>
              </a:rPr>
              <a:t>Blocked driveways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CE4C1E-A0C4-4A62-8601-07478982738D}"/>
              </a:ext>
            </a:extLst>
          </p:cNvPr>
          <p:cNvSpPr txBox="1">
            <a:spLocks/>
          </p:cNvSpPr>
          <p:nvPr/>
        </p:nvSpPr>
        <p:spPr>
          <a:xfrm>
            <a:off x="7269960" y="1979426"/>
            <a:ext cx="4151027" cy="40625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489A7C-8BE1-414C-ACAC-4B509D56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896343"/>
              </p:ext>
            </p:extLst>
          </p:nvPr>
        </p:nvGraphicFramePr>
        <p:xfrm>
          <a:off x="3154017" y="1745456"/>
          <a:ext cx="6124369" cy="356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D77D1BE-D155-4289-803D-0CF02EB8497B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Queens overall is no worse than Brooklyn </a:t>
            </a:r>
          </a:p>
        </p:txBody>
      </p:sp>
    </p:spTree>
    <p:extLst>
      <p:ext uri="{BB962C8B-B14F-4D97-AF65-F5344CB8AC3E}">
        <p14:creationId xmlns:p14="http://schemas.microsoft.com/office/powerpoint/2010/main" val="119993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80A95-5867-47C8-AC14-EB3917980611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interactive heatmap can overlay all your search  criteria: here is a demo!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807EE2-CBD8-46B5-BA60-1FF8E464EB0F}"/>
              </a:ext>
            </a:extLst>
          </p:cNvPr>
          <p:cNvSpPr txBox="1">
            <a:spLocks/>
          </p:cNvSpPr>
          <p:nvPr/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MAPPING IT ALL OUT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E131A4CB-7626-4E38-A40B-98BCF994D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05138" y="1131555"/>
            <a:ext cx="6313674" cy="40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7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openxmlformats.org/package/2006/metadata/core-properties"/>
    <ds:schemaRef ds:uri="http://purl.org/dc/elements/1.1/"/>
    <ds:schemaRef ds:uri="http://purl.org/dc/dcmitype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558</Words>
  <Application>Microsoft Office PowerPoint</Application>
  <PresentationFormat>Widescreen</PresentationFormat>
  <Paragraphs>122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Office Theme</vt:lpstr>
      <vt:lpstr>NYC Relocation</vt:lpstr>
      <vt:lpstr>Information Gathering</vt:lpstr>
      <vt:lpstr>Basic Criteria</vt:lpstr>
      <vt:lpstr>311 (How can we help?)</vt:lpstr>
      <vt:lpstr>Filtering the Locations</vt:lpstr>
      <vt:lpstr>What does the data tell us about:  Noise</vt:lpstr>
      <vt:lpstr>What does the data tell us about  Utilities</vt:lpstr>
      <vt:lpstr>What does the data tell us about  Blocked driveways</vt:lpstr>
      <vt:lpstr>PowerPoint Presentation</vt:lpstr>
      <vt:lpstr>PowerPoint Presentation</vt:lpstr>
      <vt:lpstr>PowerPoint Presentation</vt:lpstr>
      <vt:lpstr>The big reveal</vt:lpstr>
      <vt:lpstr>Your new Condo!</vt:lpstr>
      <vt:lpstr>13240 Sanford Ave APT 3H, Flushing, NY 11355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2019-12-10T22:23:01Z</dcterms:created>
  <dcterms:modified xsi:type="dcterms:W3CDTF">2019-12-10T22:24:17Z</dcterms:modified>
</cp:coreProperties>
</file>